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57" r:id="rId4"/>
    <p:sldId id="258" r:id="rId5"/>
    <p:sldId id="259" r:id="rId6"/>
    <p:sldId id="260" r:id="rId7"/>
    <p:sldId id="262" r:id="rId8"/>
    <p:sldId id="261" r:id="rId9"/>
    <p:sldId id="263"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EDFE40-2351-4466-BE76-58168022130E}" type="datetimeFigureOut">
              <a:rPr lang="ar-IQ" smtClean="0"/>
              <a:pPr/>
              <a:t>21/04/1440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6D94BEF-76B8-41DB-AFD3-4FB56909CAD4}"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EDFE40-2351-4466-BE76-58168022130E}" type="datetimeFigureOut">
              <a:rPr lang="ar-IQ" smtClean="0"/>
              <a:pPr/>
              <a:t>21/04/1440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D94BEF-76B8-41DB-AFD3-4FB56909CAD4}"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boundless.com/definition/enzyme/" TargetMode="External"/><Relationship Id="rId2" Type="http://schemas.openxmlformats.org/officeDocument/2006/relationships/hyperlink" Target="https://www.boundless.com/definition/organell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83254"/>
          </a:xfrm>
        </p:spPr>
        <p:txBody>
          <a:bodyPr>
            <a:normAutofit/>
          </a:bodyPr>
          <a:lstStyle/>
          <a:p>
            <a:r>
              <a:rPr lang="en-US" sz="6600" b="1" dirty="0" smtClean="0"/>
              <a:t>The cell biology lab 11</a:t>
            </a:r>
            <a:endParaRPr lang="ar-IQ" sz="6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5940444"/>
          </a:xfrm>
        </p:spPr>
        <p:txBody>
          <a:bodyPr>
            <a:normAutofit fontScale="90000"/>
          </a:bodyPr>
          <a:lstStyle/>
          <a:p>
            <a:pPr algn="l"/>
            <a:r>
              <a:rPr lang="en-US" sz="4000" b="1" u="sng" dirty="0" err="1"/>
              <a:t>Peroxisomes</a:t>
            </a:r>
            <a:r>
              <a:rPr lang="en-US" sz="4000" b="1" u="sng" dirty="0"/>
              <a:t> and their </a:t>
            </a:r>
            <a:r>
              <a:rPr lang="en-US" sz="4000" b="1" u="sng" dirty="0" smtClean="0"/>
              <a:t>functions</a:t>
            </a:r>
            <a:r>
              <a:rPr lang="en-US" sz="4000" dirty="0"/>
              <a:t/>
            </a:r>
            <a:br>
              <a:rPr lang="en-US" sz="4000" dirty="0"/>
            </a:br>
            <a:r>
              <a:rPr lang="en-US" sz="4000" dirty="0"/>
              <a:t/>
            </a:r>
            <a:br>
              <a:rPr lang="en-US" sz="4000" dirty="0"/>
            </a:br>
            <a:r>
              <a:rPr lang="en-US" sz="4000" dirty="0"/>
              <a:t>A type of </a:t>
            </a:r>
            <a:r>
              <a:rPr lang="en-US" sz="4000" dirty="0">
                <a:hlinkClick r:id="rId2"/>
              </a:rPr>
              <a:t>organelle</a:t>
            </a:r>
            <a:r>
              <a:rPr lang="en-US" sz="4000" dirty="0"/>
              <a:t> found in both </a:t>
            </a:r>
            <a:r>
              <a:rPr lang="en-US" sz="4000" b="1" dirty="0"/>
              <a:t>animal cells</a:t>
            </a:r>
            <a:r>
              <a:rPr lang="en-US" sz="4000" dirty="0"/>
              <a:t> and </a:t>
            </a:r>
            <a:r>
              <a:rPr lang="en-US" sz="4000" b="1" dirty="0"/>
              <a:t>plant cells</a:t>
            </a:r>
            <a:r>
              <a:rPr lang="en-US" sz="4000" dirty="0"/>
              <a:t>, a </a:t>
            </a:r>
            <a:r>
              <a:rPr lang="en-US" sz="4000" dirty="0" err="1"/>
              <a:t>peroxisome</a:t>
            </a:r>
            <a:r>
              <a:rPr lang="en-US" sz="4000" dirty="0"/>
              <a:t> is a membrane-bound cellular organelle that contains mostly </a:t>
            </a:r>
            <a:r>
              <a:rPr lang="en-US" sz="4000" b="1" u="sng" dirty="0">
                <a:hlinkClick r:id="rId3"/>
              </a:rPr>
              <a:t>enzymes</a:t>
            </a:r>
            <a:r>
              <a:rPr lang="en-US" sz="4000" dirty="0"/>
              <a:t> . </a:t>
            </a:r>
            <a:r>
              <a:rPr lang="en-US" sz="4000" dirty="0" err="1"/>
              <a:t>Peroxisomes</a:t>
            </a:r>
            <a:r>
              <a:rPr lang="en-US" sz="4000" dirty="0"/>
              <a:t> perform </a:t>
            </a:r>
            <a:r>
              <a:rPr lang="en-US" sz="4000" b="1" dirty="0"/>
              <a:t>important functions</a:t>
            </a:r>
            <a:r>
              <a:rPr lang="en-US" sz="4000" dirty="0"/>
              <a:t>, including </a:t>
            </a:r>
            <a:r>
              <a:rPr lang="en-US" sz="4000" b="1" u="sng" dirty="0"/>
              <a:t>lipid metabolism </a:t>
            </a:r>
            <a:r>
              <a:rPr lang="en-US" sz="4000" dirty="0"/>
              <a:t>and </a:t>
            </a:r>
            <a:r>
              <a:rPr lang="en-US" sz="4000" b="1" u="sng" dirty="0"/>
              <a:t>chemical detoxification</a:t>
            </a:r>
            <a:r>
              <a:rPr lang="en-US" sz="4000" dirty="0"/>
              <a:t>. </a:t>
            </a:r>
            <a:br>
              <a:rPr lang="en-US" sz="4000" dirty="0"/>
            </a:br>
            <a:endParaRPr lang="ar-IQ"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5" name="عنصر نائب للنص 4"/>
          <p:cNvSpPr>
            <a:spLocks noGrp="1"/>
          </p:cNvSpPr>
          <p:nvPr>
            <p:ph type="body" sz="half" idx="2"/>
          </p:nvPr>
        </p:nvSpPr>
        <p:spPr/>
        <p:txBody>
          <a:bodyPr/>
          <a:lstStyle/>
          <a:p>
            <a:endParaRPr lang="ar-IQ"/>
          </a:p>
        </p:txBody>
      </p:sp>
      <p:pic>
        <p:nvPicPr>
          <p:cNvPr id="1026" name="Picture 3"/>
          <p:cNvPicPr>
            <a:picLocks noGrp="1" noChangeAspect="1" noChangeArrowheads="1"/>
          </p:cNvPicPr>
          <p:nvPr>
            <p:ph type="pic" idx="1"/>
          </p:nvPr>
        </p:nvPicPr>
        <p:blipFill>
          <a:blip r:embed="rId2" cstate="print"/>
          <a:srcRect t="2970" b="2970"/>
          <a:stretch>
            <a:fillRect/>
          </a:stretch>
        </p:blipFill>
        <p:spPr bwMode="auto">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6083320"/>
          </a:xfrm>
        </p:spPr>
        <p:txBody>
          <a:bodyPr>
            <a:normAutofit fontScale="90000"/>
          </a:bodyPr>
          <a:lstStyle/>
          <a:p>
            <a:pPr lvl="0" algn="l" rtl="0"/>
            <a:r>
              <a:rPr lang="en-US" dirty="0">
                <a:cs typeface="+mn-cs"/>
              </a:rPr>
              <a:t>also </a:t>
            </a:r>
            <a:r>
              <a:rPr lang="en-US" b="1" dirty="0">
                <a:cs typeface="+mn-cs"/>
              </a:rPr>
              <a:t>carry out oxidation reactions</a:t>
            </a:r>
            <a:r>
              <a:rPr lang="en-US" dirty="0">
                <a:cs typeface="+mn-cs"/>
              </a:rPr>
              <a:t> the certain enzymes within the </a:t>
            </a:r>
            <a:r>
              <a:rPr lang="en-US" dirty="0" err="1">
                <a:cs typeface="+mn-cs"/>
              </a:rPr>
              <a:t>peroxisome</a:t>
            </a:r>
            <a:r>
              <a:rPr lang="en-US" dirty="0">
                <a:cs typeface="+mn-cs"/>
              </a:rPr>
              <a:t>, by using molecular oxygen, remove hydrogen atoms from specific organic substrates (R), and producing hydrogen peroxide (H2O2, itself toxic):</a:t>
            </a:r>
            <a:br>
              <a:rPr lang="en-US" dirty="0">
                <a:cs typeface="+mn-cs"/>
              </a:rPr>
            </a:br>
            <a:r>
              <a:rPr lang="en-US" dirty="0">
                <a:cs typeface="+mn-cs"/>
              </a:rPr>
              <a:t>               RH2</a:t>
            </a:r>
            <a:r>
              <a:rPr lang="en-US" baseline="-25000" dirty="0">
                <a:cs typeface="+mn-cs"/>
              </a:rPr>
              <a:t>  +</a:t>
            </a:r>
            <a:r>
              <a:rPr lang="en-US" dirty="0">
                <a:cs typeface="+mn-cs"/>
              </a:rPr>
              <a:t> O2 ----------  R+ H2O2</a:t>
            </a:r>
            <a:br>
              <a:rPr lang="en-US" dirty="0">
                <a:cs typeface="+mn-cs"/>
              </a:rPr>
            </a:br>
            <a:r>
              <a:rPr lang="en-US" dirty="0"/>
              <a:t> </a:t>
            </a:r>
            <a:br>
              <a:rPr lang="en-US" dirty="0"/>
            </a:b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68940"/>
          </a:xfrm>
        </p:spPr>
        <p:txBody>
          <a:bodyPr>
            <a:normAutofit fontScale="90000"/>
          </a:bodyPr>
          <a:lstStyle/>
          <a:p>
            <a:pPr algn="l"/>
            <a:r>
              <a:rPr lang="en-US" dirty="0"/>
              <a:t> </a:t>
            </a:r>
            <a:br>
              <a:rPr lang="en-US" dirty="0"/>
            </a:br>
            <a:r>
              <a:rPr lang="en-US" sz="4000" dirty="0">
                <a:cs typeface="+mn-cs"/>
              </a:rPr>
              <a:t>another </a:t>
            </a:r>
            <a:r>
              <a:rPr lang="en-US" sz="4000" dirty="0" err="1">
                <a:cs typeface="+mn-cs"/>
              </a:rPr>
              <a:t>peroxisomal</a:t>
            </a:r>
            <a:r>
              <a:rPr lang="en-US" sz="4000" dirty="0">
                <a:cs typeface="+mn-cs"/>
              </a:rPr>
              <a:t> enzyme, uses this H2O2 to oxidize other substrates, including phenols, formic acid, formaldehyde, and alcohol, by means of the </a:t>
            </a:r>
            <a:r>
              <a:rPr lang="en-US" sz="4000" dirty="0" err="1">
                <a:cs typeface="+mn-cs"/>
              </a:rPr>
              <a:t>peroxidation</a:t>
            </a:r>
            <a:r>
              <a:rPr lang="en-US" sz="4000" dirty="0">
                <a:cs typeface="+mn-cs"/>
              </a:rPr>
              <a:t> reaction:</a:t>
            </a:r>
            <a:br>
              <a:rPr lang="en-US" sz="4000" dirty="0">
                <a:cs typeface="+mn-cs"/>
              </a:rPr>
            </a:br>
            <a:r>
              <a:rPr lang="en-US" sz="4000" dirty="0">
                <a:cs typeface="+mn-cs"/>
              </a:rPr>
              <a:t>              H2O2 + R’ H2------------ R’ + 2H2O</a:t>
            </a:r>
            <a:br>
              <a:rPr lang="en-US" sz="4000" dirty="0">
                <a:cs typeface="+mn-cs"/>
              </a:rPr>
            </a:br>
            <a:r>
              <a:rPr lang="en-US" sz="4000" dirty="0">
                <a:cs typeface="+mn-cs"/>
              </a:rPr>
              <a:t>      Thus eliminating the poisonous hydrogen peroxide in the       process</a:t>
            </a:r>
            <a:r>
              <a:rPr lang="en-US" sz="4000" dirty="0"/>
              <a:t>.</a:t>
            </a:r>
            <a:br>
              <a:rPr lang="en-US" sz="4000" dirty="0"/>
            </a:br>
            <a:endParaRPr lang="ar-IQ"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6011882"/>
          </a:xfrm>
        </p:spPr>
        <p:txBody>
          <a:bodyPr>
            <a:normAutofit fontScale="90000"/>
          </a:bodyPr>
          <a:lstStyle/>
          <a:p>
            <a:pPr lvl="0" algn="l" rtl="0"/>
            <a:r>
              <a:rPr lang="en-US" sz="4000" dirty="0">
                <a:cs typeface="+mn-cs"/>
              </a:rPr>
              <a:t>This reaction is </a:t>
            </a:r>
            <a:r>
              <a:rPr lang="en-US" sz="4000" b="1" dirty="0">
                <a:cs typeface="+mn-cs"/>
              </a:rPr>
              <a:t>important in liver and kidney cells</a:t>
            </a:r>
            <a:r>
              <a:rPr lang="en-US" sz="4000" dirty="0">
                <a:cs typeface="+mn-cs"/>
              </a:rPr>
              <a:t>, where the </a:t>
            </a:r>
            <a:r>
              <a:rPr lang="en-US" sz="4000" dirty="0" err="1">
                <a:cs typeface="+mn-cs"/>
              </a:rPr>
              <a:t>peroxisomes</a:t>
            </a:r>
            <a:r>
              <a:rPr lang="en-US" sz="4000" dirty="0">
                <a:cs typeface="+mn-cs"/>
              </a:rPr>
              <a:t> </a:t>
            </a:r>
            <a:r>
              <a:rPr lang="en-US" sz="4000" b="1" dirty="0">
                <a:cs typeface="+mn-cs"/>
              </a:rPr>
              <a:t>detoxify various toxic substances</a:t>
            </a:r>
            <a:r>
              <a:rPr lang="en-US" sz="4000" dirty="0">
                <a:cs typeface="+mn-cs"/>
              </a:rPr>
              <a:t> that enter the blood. About 25% of the ethanol humans drink is oxidized to acetaldehyde in this way. In addition, when excess H2O2 accumulates in the cell, enzyme </a:t>
            </a:r>
            <a:r>
              <a:rPr lang="en-US" sz="4000" dirty="0" err="1">
                <a:cs typeface="+mn-cs"/>
              </a:rPr>
              <a:t>catalase</a:t>
            </a:r>
            <a:r>
              <a:rPr lang="en-US" sz="4000" dirty="0">
                <a:cs typeface="+mn-cs"/>
              </a:rPr>
              <a:t> converts it to H2O through this reaction:</a:t>
            </a:r>
            <a:br>
              <a:rPr lang="en-US" sz="4000" dirty="0">
                <a:cs typeface="+mn-cs"/>
              </a:rPr>
            </a:br>
            <a:r>
              <a:rPr lang="en-US" sz="4000" dirty="0">
                <a:cs typeface="+mn-cs"/>
              </a:rPr>
              <a:t>                  2H2O2---------- 2H2O2 + O2</a:t>
            </a:r>
            <a:r>
              <a:rPr lang="en-US" dirty="0"/>
              <a:t/>
            </a:r>
            <a:br>
              <a:rPr lang="en-US" dirty="0"/>
            </a:br>
            <a:r>
              <a:rPr lang="en-US" dirty="0"/>
              <a:t> </a:t>
            </a:r>
            <a:br>
              <a:rPr lang="en-US" dirty="0"/>
            </a:b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5" name="عنصر نائب للنص 4"/>
          <p:cNvSpPr>
            <a:spLocks noGrp="1"/>
          </p:cNvSpPr>
          <p:nvPr>
            <p:ph type="body" sz="half" idx="2"/>
          </p:nvPr>
        </p:nvSpPr>
        <p:spPr/>
        <p:txBody>
          <a:bodyPr/>
          <a:lstStyle/>
          <a:p>
            <a:endParaRPr lang="ar-IQ"/>
          </a:p>
        </p:txBody>
      </p:sp>
      <p:pic>
        <p:nvPicPr>
          <p:cNvPr id="2050" name="Picture 5"/>
          <p:cNvPicPr>
            <a:picLocks noGrp="1" noChangeAspect="1" noChangeArrowheads="1"/>
          </p:cNvPicPr>
          <p:nvPr>
            <p:ph type="pic" idx="1"/>
          </p:nvPr>
        </p:nvPicPr>
        <p:blipFill>
          <a:blip r:embed="rId2" cstate="print"/>
          <a:srcRect t="31899" b="31899"/>
          <a:stretch>
            <a:fillRect/>
          </a:stretch>
        </p:blipFill>
        <p:spPr bwMode="auto">
          <a:xfrm>
            <a:off x="1857356" y="285728"/>
            <a:ext cx="5486400" cy="5357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Autofit/>
          </a:bodyPr>
          <a:lstStyle/>
          <a:p>
            <a:pPr lvl="0" algn="l" rtl="0"/>
            <a:r>
              <a:rPr lang="en-US" sz="3600" b="1" u="sng" dirty="0" err="1">
                <a:cs typeface="+mn-cs"/>
              </a:rPr>
              <a:t>Peroxisomes</a:t>
            </a:r>
            <a:r>
              <a:rPr lang="en-US" sz="3600" dirty="0">
                <a:cs typeface="+mn-cs"/>
              </a:rPr>
              <a:t> are </a:t>
            </a:r>
            <a:r>
              <a:rPr lang="en-US" sz="3600" b="1" dirty="0">
                <a:cs typeface="+mn-cs"/>
              </a:rPr>
              <a:t>morphologically similar</a:t>
            </a:r>
            <a:r>
              <a:rPr lang="en-US" sz="3600" dirty="0">
                <a:cs typeface="+mn-cs"/>
              </a:rPr>
              <a:t> to </a:t>
            </a:r>
            <a:r>
              <a:rPr lang="en-US" sz="3600" b="1" dirty="0" err="1">
                <a:cs typeface="+mn-cs"/>
              </a:rPr>
              <a:t>lysosomes</a:t>
            </a:r>
            <a:r>
              <a:rPr lang="en-US" sz="3600" dirty="0">
                <a:cs typeface="+mn-cs"/>
              </a:rPr>
              <a:t>, they are assembled, like mitochondria and chloroplasts, from proteins that are synthesized on free </a:t>
            </a:r>
            <a:r>
              <a:rPr lang="en-US" sz="3600" dirty="0" err="1">
                <a:cs typeface="+mn-cs"/>
              </a:rPr>
              <a:t>ribosomes</a:t>
            </a:r>
            <a:r>
              <a:rPr lang="en-US" sz="3600" dirty="0">
                <a:cs typeface="+mn-cs"/>
              </a:rPr>
              <a:t> and then imported into </a:t>
            </a:r>
            <a:r>
              <a:rPr lang="en-US" sz="3600" dirty="0" err="1">
                <a:cs typeface="+mn-cs"/>
              </a:rPr>
              <a:t>peroxisomes</a:t>
            </a:r>
            <a:r>
              <a:rPr lang="en-US" sz="3600" dirty="0">
                <a:cs typeface="+mn-cs"/>
              </a:rPr>
              <a:t> as completed polypeptide chains. Although </a:t>
            </a:r>
            <a:r>
              <a:rPr lang="en-US" sz="3600" dirty="0" err="1">
                <a:cs typeface="+mn-cs"/>
              </a:rPr>
              <a:t>peroxisomes</a:t>
            </a:r>
            <a:r>
              <a:rPr lang="en-US" sz="3600" dirty="0">
                <a:cs typeface="+mn-cs"/>
              </a:rPr>
              <a:t> do not contain their own genomes, they are similar to mitochondria and chloroplasts in that they replicate by division.</a:t>
            </a:r>
            <a:br>
              <a:rPr lang="en-US" sz="3600" dirty="0">
                <a:cs typeface="+mn-cs"/>
              </a:rPr>
            </a:br>
            <a:r>
              <a:rPr lang="en-US" sz="3600" b="1" dirty="0">
                <a:cs typeface="+mn-cs"/>
              </a:rPr>
              <a:t> </a:t>
            </a:r>
            <a:r>
              <a:rPr lang="en-US" sz="3600" dirty="0">
                <a:cs typeface="+mn-cs"/>
              </a:rPr>
              <a:t/>
            </a:r>
            <a:br>
              <a:rPr lang="en-US" sz="3600" dirty="0">
                <a:cs typeface="+mn-cs"/>
              </a:rPr>
            </a:br>
            <a:endParaRPr lang="ar-IQ" sz="3600" dirty="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cstate="print"/>
          <a:srcRect/>
          <a:stretch>
            <a:fillRect/>
          </a:stretch>
        </p:blipFill>
        <p:spPr bwMode="auto">
          <a:xfrm>
            <a:off x="2362200" y="349250"/>
            <a:ext cx="3146425" cy="65166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122</Words>
  <Application>Microsoft Office PowerPoint</Application>
  <PresentationFormat>On-screen Show (4:3)</PresentationFormat>
  <Paragraphs>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سمة Office</vt:lpstr>
      <vt:lpstr>The cell biology lab 11</vt:lpstr>
      <vt:lpstr>Peroxisomes and their functions  A type of organelle found in both animal cells and plant cells, a peroxisome is a membrane-bound cellular organelle that contains mostly enzymes . Peroxisomes perform important functions, including lipid metabolism and chemical detoxification.  </vt:lpstr>
      <vt:lpstr>PowerPoint Presentation</vt:lpstr>
      <vt:lpstr>also carry out oxidation reactions the certain enzymes within the peroxisome, by using molecular oxygen, remove hydrogen atoms from specific organic substrates (R), and producing hydrogen peroxide (H2O2, itself toxic):                RH2  + O2 ----------  R+ H2O2   </vt:lpstr>
      <vt:lpstr>  another peroxisomal enzyme, uses this H2O2 to oxidize other substrates, including phenols, formic acid, formaldehyde, and alcohol, by means of the peroxidation reaction:               H2O2 + R’ H2------------ R’ + 2H2O       Thus eliminating the poisonous hydrogen peroxide in the       process. </vt:lpstr>
      <vt:lpstr>This reaction is important in liver and kidney cells, where the peroxisomes detoxify various toxic substances that enter the blood. About 25% of the ethanol humans drink is oxidized to acetaldehyde in this way. In addition, when excess H2O2 accumulates in the cell, enzyme catalase converts it to H2O through this reaction:                   2H2O2---------- 2H2O2 + O2   </vt:lpstr>
      <vt:lpstr>PowerPoint Presentation</vt:lpstr>
      <vt:lpstr>Peroxisomes are morphologically similar to lysosomes, they are assembled, like mitochondria and chloroplasts, from proteins that are synthesized on free ribosomes and then imported into peroxisomes as completed polypeptide chains. Although peroxisomes do not contain their own genomes, they are similar to mitochondria and chloroplasts in that they replicate by division.   </vt:lpstr>
      <vt:lpstr>PowerPoint Presentation</vt:lpstr>
    </vt:vector>
  </TitlesOfParts>
  <Company>By DR.Ahmed Saker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Peroxisomes and their functions  A type of organelle found in both animal cells and plant cells, a peroxisome is a membrane-bound cellular organelle that contains mostly enzymes . Peroxisomes perform important functions, including lipid metabolism and chemical detoxification.</dc:title>
  <dc:creator>ZANIB</dc:creator>
  <cp:lastModifiedBy>Nice</cp:lastModifiedBy>
  <cp:revision>5</cp:revision>
  <dcterms:created xsi:type="dcterms:W3CDTF">2018-09-08T13:30:16Z</dcterms:created>
  <dcterms:modified xsi:type="dcterms:W3CDTF">2018-12-29T11:14:21Z</dcterms:modified>
</cp:coreProperties>
</file>